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Cabin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7DE568D-3459-4302-A168-E482AEB2C682}">
  <a:tblStyle styleId="{F7DE568D-3459-4302-A168-E482AEB2C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font" Target="fonts/CenturyGothic-bold.fntdata"/><Relationship Id="rId25" Type="http://schemas.openxmlformats.org/officeDocument/2006/relationships/slide" Target="slides/slide18.xml"/><Relationship Id="rId7" Type="http://schemas.openxmlformats.org/officeDocument/2006/relationships/notesMaster" Target="notesMasters/notesMaster1.xml"/><Relationship Id="rId33" Type="http://schemas.openxmlformats.org/officeDocument/2006/relationships/font" Target="fonts/CenturyGothic-regular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8" Type="http://schemas.openxmlformats.org/officeDocument/2006/relationships/customXml" Target="../customXml/item2.xml"/><Relationship Id="rId20" Type="http://schemas.openxmlformats.org/officeDocument/2006/relationships/slide" Target="slides/slide13.xml"/><Relationship Id="rId2" Type="http://schemas.openxmlformats.org/officeDocument/2006/relationships/viewProps" Target="viewProps.xml"/><Relationship Id="rId29" Type="http://schemas.openxmlformats.org/officeDocument/2006/relationships/font" Target="fonts/Cabin-regular.fntdata"/><Relationship Id="rId16" Type="http://schemas.openxmlformats.org/officeDocument/2006/relationships/slide" Target="slides/slide9.xml"/><Relationship Id="rId24" Type="http://schemas.openxmlformats.org/officeDocument/2006/relationships/slide" Target="slides/slide17.xml"/><Relationship Id="rId1" Type="http://schemas.openxmlformats.org/officeDocument/2006/relationships/theme" Target="theme/theme2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32" Type="http://schemas.openxmlformats.org/officeDocument/2006/relationships/font" Target="fonts/Cabin-boldItalic.fntdata"/><Relationship Id="rId37" Type="http://schemas.openxmlformats.org/officeDocument/2006/relationships/customXml" Target="../customXml/item1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36" Type="http://schemas.openxmlformats.org/officeDocument/2006/relationships/font" Target="fonts/CenturyGothic-boldItalic.fntdata"/><Relationship Id="rId31" Type="http://schemas.openxmlformats.org/officeDocument/2006/relationships/font" Target="fonts/Cabin-italic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22" Type="http://schemas.openxmlformats.org/officeDocument/2006/relationships/slide" Target="slides/slide15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7" Type="http://schemas.openxmlformats.org/officeDocument/2006/relationships/slide" Target="slides/slide20.xml"/><Relationship Id="rId30" Type="http://schemas.openxmlformats.org/officeDocument/2006/relationships/font" Target="fonts/Cabin-bold.fntdata"/><Relationship Id="rId35" Type="http://schemas.openxmlformats.org/officeDocument/2006/relationships/font" Target="fonts/CenturyGothic-italic.fntdata"/><Relationship Id="rId14" Type="http://schemas.openxmlformats.org/officeDocument/2006/relationships/slide" Target="slides/slide7.xml"/><Relationship Id="rId8" Type="http://schemas.openxmlformats.org/officeDocument/2006/relationships/slide" Target="slides/slide1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k12.org/book/CK-12-Biology-Concepts/section/12.2/" TargetMode="External"/><Relationship Id="rId3" Type="http://schemas.openxmlformats.org/officeDocument/2006/relationships/hyperlink" Target="https://www.britannica.com/animal/vertebrat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ionalgeographic.com/animals/2019/09/giant-salamander-new-species-worlds-largest-amphibian/" TargetMode="External"/><Relationship Id="rId3" Type="http://schemas.openxmlformats.org/officeDocument/2006/relationships/hyperlink" Target="https://www.turpentinecreek.org/species/coatimundi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5c105c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5c105c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b="1" lang="en-GB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b="1" lang="en-GB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b="1" lang="en-GB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b="1" lang="en-GB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b="1" lang="en-GB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b="1" lang="en-GB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5c105c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5c105c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5c105c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5c105c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from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https://www.ck12.org/book/CK-12-Biology-Concepts/section/12.2/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https://www.britannica.com/animal/vertebrate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c5cdf1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c5cdf1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note some of these images are not copywrite free (we may need to purchase an account to get some high quality pictures for 2020)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1c5cdf15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1c5cdf15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1c5cdf15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1c5cdf15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e5c105c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e5c105c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e5c105c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e5c105c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Article: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https://www.nationalgeographic.com/animals/2019/09/giant-salamander-new-species-worlds-largest-amphibian/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https://www.turpentinecreek.org/species/coatimundi/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e5c105ce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e5c105ce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e5c105c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e5c105c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e5c105c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e5c105c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ea8469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ea8469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d605f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d605f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d605fd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d605fd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d605fd6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d605fd6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d605fd6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4d605fd6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d605fd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d605fd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8be45c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8be45c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938759" y="286789"/>
            <a:ext cx="76338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Impact"/>
              <a:buNone/>
              <a:defRPr b="0" i="0" sz="38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938759" y="1714501"/>
            <a:ext cx="76338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450" lvl="5" marL="27432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450" lvl="6" marL="32004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450" lvl="7" marL="36576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450" lvl="8" marL="4114800" marR="0" rtl="0" algn="l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0" type="dt"/>
          </p:nvPr>
        </p:nvSpPr>
        <p:spPr>
          <a:xfrm>
            <a:off x="938759" y="4781759"/>
            <a:ext cx="174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1" type="ftr"/>
          </p:nvPr>
        </p:nvSpPr>
        <p:spPr>
          <a:xfrm>
            <a:off x="3028950" y="4781759"/>
            <a:ext cx="3086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6457951" y="4781759"/>
            <a:ext cx="2114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 Now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mpt Boxe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</a:t>
            </a: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22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mRidGna-V4E" TargetMode="External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VERTEBRATES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We will identify observable features of vertebrates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 amt="30000"/>
          </a:blip>
          <a:srcRect b="1085" l="0" r="0" t="1095"/>
          <a:stretch/>
        </p:blipFill>
        <p:spPr>
          <a:xfrm>
            <a:off x="0" y="0"/>
            <a:ext cx="914399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709450" y="566200"/>
            <a:ext cx="51231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Why do scientists need a system to classify plants and animals? </a:t>
            </a:r>
            <a:endParaRPr sz="22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175" y="1570612"/>
            <a:ext cx="5123101" cy="2835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7" name="Google Shape;207;p33"/>
          <p:cNvGraphicFramePr/>
          <p:nvPr/>
        </p:nvGraphicFramePr>
        <p:xfrm>
          <a:off x="775600" y="157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48150"/>
                <a:gridCol w="1639825"/>
              </a:tblGrid>
              <a:tr h="49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English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rhinoceros</a:t>
                      </a:r>
                      <a:endParaRPr sz="1800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9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French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rhinocéros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Italian 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rinoceronte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We will define a vertebrate.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We will list observable features of different vertebrates.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give observable features to classify vertebrates. </a:t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497975" y="300225"/>
            <a:ext cx="5095800" cy="22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We will identify observable features of vertebrates.</a:t>
            </a:r>
            <a:endParaRPr sz="4000">
              <a:solidFill>
                <a:srgbClr val="FFFFFF"/>
              </a:solidFill>
            </a:endParaRP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6693450" y="40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2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" name="Google Shape;215;p34"/>
          <p:cNvGraphicFramePr/>
          <p:nvPr/>
        </p:nvGraphicFramePr>
        <p:xfrm>
          <a:off x="7603350" y="2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</a:t>
                      </a: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552550" y="852700"/>
            <a:ext cx="6173700" cy="188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Classification is a system of sorting organisms such as plants and animals into different groups based on observable features. 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What is one observable difference between the moth, crab and dog?</a:t>
            </a:r>
            <a:endParaRPr/>
          </a:p>
        </p:txBody>
      </p:sp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 sz="1600"/>
          </a:p>
        </p:txBody>
      </p:sp>
      <p:graphicFrame>
        <p:nvGraphicFramePr>
          <p:cNvPr id="223" name="Google Shape;223;p35"/>
          <p:cNvGraphicFramePr/>
          <p:nvPr/>
        </p:nvGraphicFramePr>
        <p:xfrm>
          <a:off x="6790005" y="85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features are what a plant or animal looks like. They are used to group animals into similar groups.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75" y="3232226"/>
            <a:ext cx="1949700" cy="1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b="0" l="0" r="3920" t="4489"/>
          <a:stretch/>
        </p:blipFill>
        <p:spPr>
          <a:xfrm>
            <a:off x="3134287" y="3175975"/>
            <a:ext cx="1774775" cy="14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5">
            <a:alphaModFix/>
          </a:blip>
          <a:srcRect b="0" l="13736" r="17236" t="0"/>
          <a:stretch/>
        </p:blipFill>
        <p:spPr>
          <a:xfrm>
            <a:off x="5411475" y="2810351"/>
            <a:ext cx="2134474" cy="19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232" name="Google Shape;232;p36"/>
          <p:cNvSpPr txBox="1"/>
          <p:nvPr>
            <p:ph idx="2" type="body"/>
          </p:nvPr>
        </p:nvSpPr>
        <p:spPr>
          <a:xfrm>
            <a:off x="507650" y="692350"/>
            <a:ext cx="5933100" cy="20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Vertebrates</a:t>
            </a:r>
            <a:r>
              <a:rPr lang="en-GB" sz="1600">
                <a:solidFill>
                  <a:schemeClr val="dk1"/>
                </a:solidFill>
              </a:rPr>
              <a:t> are animals that have a skeleton and a  backbone on the inside of their body.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Skeletons are made up of hard bones and softer bone called </a:t>
            </a:r>
            <a:r>
              <a:rPr lang="en-GB" sz="1600">
                <a:solidFill>
                  <a:schemeClr val="dk1"/>
                </a:solidFill>
              </a:rPr>
              <a:t>cartilage. The vertebrae are bones in the spine.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3% of animals on the planet are vertebrates.  </a:t>
            </a:r>
            <a:r>
              <a:rPr lang="en-GB" sz="16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3" name="Google Shape;233;p36"/>
          <p:cNvGraphicFramePr/>
          <p:nvPr/>
        </p:nvGraphicFramePr>
        <p:xfrm>
          <a:off x="6807688" y="2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features do all vertebrates have in common?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350" y="1483275"/>
            <a:ext cx="1631878" cy="17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51" y="2725443"/>
            <a:ext cx="3269803" cy="2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5">
            <a:alphaModFix/>
          </a:blip>
          <a:srcRect b="6182" l="1040" r="3457" t="0"/>
          <a:stretch/>
        </p:blipFill>
        <p:spPr>
          <a:xfrm>
            <a:off x="3468725" y="3260925"/>
            <a:ext cx="3739627" cy="17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5499" l="11542" r="9293" t="0"/>
          <a:stretch/>
        </p:blipFill>
        <p:spPr>
          <a:xfrm>
            <a:off x="5705600" y="2315766"/>
            <a:ext cx="1091774" cy="85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243" name="Google Shape;243;p37"/>
          <p:cNvSpPr txBox="1"/>
          <p:nvPr>
            <p:ph idx="2" type="body"/>
          </p:nvPr>
        </p:nvSpPr>
        <p:spPr>
          <a:xfrm>
            <a:off x="477525" y="722275"/>
            <a:ext cx="62076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Vertebrates have internal skeletons but their observable features on the outside look very diverse₁.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Vertebrates</a:t>
            </a:r>
            <a:r>
              <a:rPr lang="en-GB"/>
              <a:t> are </a:t>
            </a:r>
            <a:r>
              <a:rPr lang="en-GB"/>
              <a:t>classified</a:t>
            </a:r>
            <a:r>
              <a:rPr lang="en-GB"/>
              <a:t> into 5 different groups based on what covers their skeleton. </a:t>
            </a:r>
            <a:endParaRPr/>
          </a:p>
        </p:txBody>
      </p:sp>
      <p:graphicFrame>
        <p:nvGraphicFramePr>
          <p:cNvPr id="244" name="Google Shape;244;p37"/>
          <p:cNvGraphicFramePr/>
          <p:nvPr/>
        </p:nvGraphicFramePr>
        <p:xfrm>
          <a:off x="6793300" y="72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Compare 2 of the animals below, what covers their skeleton?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5" name="Google Shape;245;p37"/>
          <p:cNvGraphicFramePr/>
          <p:nvPr/>
        </p:nvGraphicFramePr>
        <p:xfrm>
          <a:off x="6797375" y="42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different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b="0" l="2626" r="71998" t="0"/>
          <a:stretch/>
        </p:blipFill>
        <p:spPr>
          <a:xfrm>
            <a:off x="493506" y="2315763"/>
            <a:ext cx="1525219" cy="263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4">
            <a:alphaModFix/>
          </a:blip>
          <a:srcRect b="53944" l="63109" r="0" t="0"/>
          <a:stretch/>
        </p:blipFill>
        <p:spPr>
          <a:xfrm>
            <a:off x="2538562" y="2672587"/>
            <a:ext cx="1703683" cy="9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6425" y="3894975"/>
            <a:ext cx="1012751" cy="1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1131" y="3493555"/>
            <a:ext cx="1012750" cy="71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00" y="4044425"/>
            <a:ext cx="1525226" cy="89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8">
            <a:alphaModFix/>
          </a:blip>
          <a:srcRect b="25010" l="4781" r="2195" t="12912"/>
          <a:stretch/>
        </p:blipFill>
        <p:spPr>
          <a:xfrm>
            <a:off x="2132760" y="4201361"/>
            <a:ext cx="1843452" cy="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/>
          </a:blip>
          <a:srcRect b="10117" l="28002" r="43994" t="19815"/>
          <a:stretch/>
        </p:blipFill>
        <p:spPr>
          <a:xfrm flipH="1">
            <a:off x="3890487" y="3567607"/>
            <a:ext cx="1343563" cy="147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9">
            <a:alphaModFix/>
          </a:blip>
          <a:srcRect b="14484" l="4420" r="28801" t="18888"/>
          <a:stretch/>
        </p:blipFill>
        <p:spPr>
          <a:xfrm>
            <a:off x="4452811" y="2997175"/>
            <a:ext cx="867739" cy="7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10">
            <a:alphaModFix/>
          </a:blip>
          <a:srcRect b="13448" l="3321" r="14468" t="15845"/>
          <a:stretch/>
        </p:blipFill>
        <p:spPr>
          <a:xfrm>
            <a:off x="2665578" y="3523577"/>
            <a:ext cx="1294000" cy="7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11">
            <a:alphaModFix/>
          </a:blip>
          <a:srcRect b="6029" l="19016" r="10317" t="17738"/>
          <a:stretch/>
        </p:blipFill>
        <p:spPr>
          <a:xfrm>
            <a:off x="6729640" y="3488299"/>
            <a:ext cx="802398" cy="5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12">
            <a:alphaModFix/>
          </a:blip>
          <a:srcRect b="20703" l="25385" r="23318" t="17254"/>
          <a:stretch/>
        </p:blipFill>
        <p:spPr>
          <a:xfrm>
            <a:off x="7717800" y="2997172"/>
            <a:ext cx="1294000" cy="112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77500" y="3488303"/>
            <a:ext cx="867750" cy="40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14">
            <a:alphaModFix/>
          </a:blip>
          <a:srcRect b="12817" l="16293" r="6960" t="16640"/>
          <a:stretch/>
        </p:blipFill>
        <p:spPr>
          <a:xfrm>
            <a:off x="4518375" y="2222673"/>
            <a:ext cx="1012748" cy="6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15">
            <a:alphaModFix/>
          </a:blip>
          <a:srcRect b="19671" l="0" r="0" t="17782"/>
          <a:stretch/>
        </p:blipFill>
        <p:spPr>
          <a:xfrm>
            <a:off x="6543871" y="2852637"/>
            <a:ext cx="1373804" cy="5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606275" y="2445975"/>
            <a:ext cx="1091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Mammals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2581700" y="2315775"/>
            <a:ext cx="923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Reptiles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4739175" y="1967775"/>
            <a:ext cx="640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Birds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488900" y="2097963"/>
            <a:ext cx="1525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Fish and Rays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7697062" y="2556550"/>
            <a:ext cx="1234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Amphibians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graphicFrame>
        <p:nvGraphicFramePr>
          <p:cNvPr id="270" name="Google Shape;270;p38"/>
          <p:cNvGraphicFramePr/>
          <p:nvPr/>
        </p:nvGraphicFramePr>
        <p:xfrm>
          <a:off x="6261200" y="83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246550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can’t we classify animals by where they live?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https://patreon.com/freeschool - Help support more content like this!&#10;Animals are classified into different groups based on their characteristics. Invertebrates are animals that do not have a spine, or backbone. Vertebrates are animals that do! Vertebrates are further classified into fish, amphibians, reptiles, birds, and mammals. Come and learn what makes animals a part of these groups in this fun, kid-friendly video!&#10;&#10;Like this video if you want to see more videos about ANIMALS!&#10;&#10;Subscribe to FreeSchool: https://www.youtube.com/user/watchfreeschool?sub_confirmation=1&#10;&#10;Visit us on Facebook: https://www.facebook.com/watchFreeSchool&#10;&#10;Check our our companion channel, FreeSchool Mom! https://www.youtube.com/channel/UCTcEtHRQhqiCZIIb77LyDmA&#10;&#10;And our NEW channel for little ones, FreeSchool Early Birds!&#10;https://www.youtube.com/channel/UC3OV62x86XHwaqsxLsuy8dA&#10;&#10;&quot;Jaunty Gumption,&quot; &quot;Rocket Power,&quot; &quot;Disco Medusae,&quot; &quot;Electrodoodle,&quot; by Kevin MacLeod (incompetech.com) Licensed under Creative Commons: By Attribution 3.0 License&#10;http://creativecommons.org/licenses/by/3.0/&#10;&#10;Video Credits:&#10;U.S. Fish &amp; Wildlife Service, National Conservation Training Center, Creative Imagery&#10;Tadpoles 2 by Fritz Flohr Reynolds&#10;Nile Crocodile Swallowing the Head of a Big Tilapia by Bernard Dupont&#10;Baby Turtles Digging Out of Their Nest by Tyler Karaszewski&#10;Brown frog resting on rock near violet flowers - Hori Varlan" id="271" name="Google Shape;271;p38" title="Animal Classification for Children: Classifying Vertebrates and Invertebrates for Kids - FreeSchoo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00" y="702700"/>
            <a:ext cx="5151475" cy="386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38"/>
          <p:cNvGraphicFramePr/>
          <p:nvPr/>
        </p:nvGraphicFramePr>
        <p:xfrm>
          <a:off x="6373265" y="399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3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Start the video at 2.08 to review vertebrates.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graphicFrame>
        <p:nvGraphicFramePr>
          <p:cNvPr id="278" name="Google Shape;278;p39"/>
          <p:cNvGraphicFramePr/>
          <p:nvPr/>
        </p:nvGraphicFramePr>
        <p:xfrm>
          <a:off x="6792175" y="19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547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scientist finds the animal below. It has rough, dry scales.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animal group could it be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classified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9" name="Google Shape;279;p39"/>
          <p:cNvGraphicFramePr/>
          <p:nvPr/>
        </p:nvGraphicFramePr>
        <p:xfrm>
          <a:off x="613600" y="141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760275"/>
                <a:gridCol w="1267075"/>
                <a:gridCol w="3044325"/>
              </a:tblGrid>
              <a:tr h="42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Group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 examples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7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Wings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Beak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Birds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Emus, parrots, magpies and galahs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Hair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Mammary glands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Lions, dogs, bears, humans and whales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scales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 shell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Crocodiles, turtles and snakes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Soft skin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Amphibians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Frogs, toads and salamanders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Boney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Fish and Rays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Shark, goldfish, stingrays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80" name="Google Shape;280;p39"/>
          <p:cNvSpPr txBox="1"/>
          <p:nvPr/>
        </p:nvSpPr>
        <p:spPr>
          <a:xfrm>
            <a:off x="613600" y="743513"/>
            <a:ext cx="623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Vertebrates are classified into five different groups based on what covers their skeleton.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177" y="1847600"/>
            <a:ext cx="1544774" cy="1222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2" name="Google Shape;282;p39"/>
          <p:cNvGraphicFramePr/>
          <p:nvPr/>
        </p:nvGraphicFramePr>
        <p:xfrm>
          <a:off x="6891100" y="356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956925"/>
              </a:tblGrid>
              <a:tr h="30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Marine mammals such as whales and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dolphins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have modified fur on parts of their bodies.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288" name="Google Shape;288;p40"/>
          <p:cNvSpPr txBox="1"/>
          <p:nvPr>
            <p:ph idx="2" type="body"/>
          </p:nvPr>
        </p:nvSpPr>
        <p:spPr>
          <a:xfrm>
            <a:off x="475300" y="1563250"/>
            <a:ext cx="22320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Observable features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</a:rPr>
              <a:t>Dry Scales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</a:rPr>
              <a:t>Feathers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</a:rPr>
              <a:t>Wet Scales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</a:rPr>
              <a:t>Soft wet body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</a:rPr>
              <a:t>Fur  </a:t>
            </a:r>
            <a:endParaRPr/>
          </a:p>
        </p:txBody>
      </p:sp>
      <p:graphicFrame>
        <p:nvGraphicFramePr>
          <p:cNvPr id="289" name="Google Shape;289;p40"/>
          <p:cNvGraphicFramePr/>
          <p:nvPr/>
        </p:nvGraphicFramePr>
        <p:xfrm>
          <a:off x="6797363" y="2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2320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Fish and reptiles both have scales. How can you describe the difference between them?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p40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 the observable features to the vertebrates below.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1" name="Google Shape;291;p40"/>
          <p:cNvGraphicFramePr/>
          <p:nvPr/>
        </p:nvGraphicFramePr>
        <p:xfrm>
          <a:off x="6846145" y="156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067250"/>
                <a:gridCol w="10672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5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 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Group 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Wings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Beak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Birds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Hair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Mammary glands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scales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 shell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Reptiles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skin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Soft skin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Amphibians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scales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Boney skin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Fish and Rays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150" y="3464441"/>
            <a:ext cx="1236150" cy="12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150" y="1867450"/>
            <a:ext cx="1236149" cy="9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5">
            <a:alphaModFix/>
          </a:blip>
          <a:srcRect b="0" l="13700" r="5084" t="0"/>
          <a:stretch/>
        </p:blipFill>
        <p:spPr>
          <a:xfrm>
            <a:off x="3671475" y="2008863"/>
            <a:ext cx="1709650" cy="17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4225" y="4299475"/>
            <a:ext cx="1854925" cy="5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7300" y="3684317"/>
            <a:ext cx="1236150" cy="11512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3461775" y="1738225"/>
            <a:ext cx="149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A: Black Swan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5260750" y="1616625"/>
            <a:ext cx="149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Cane Toad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5381125" y="3181825"/>
            <a:ext cx="149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: Meerkat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3776652" y="3951475"/>
            <a:ext cx="1053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: Tuna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2540327" y="3336250"/>
            <a:ext cx="1053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: Cobra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307" name="Google Shape;307;p41"/>
          <p:cNvSpPr txBox="1"/>
          <p:nvPr>
            <p:ph idx="2" type="body"/>
          </p:nvPr>
        </p:nvSpPr>
        <p:spPr>
          <a:xfrm>
            <a:off x="552550" y="767450"/>
            <a:ext cx="25782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important to know the observable </a:t>
            </a:r>
            <a:r>
              <a:rPr lang="en-GB"/>
              <a:t>features of </a:t>
            </a:r>
            <a:r>
              <a:rPr lang="en-GB">
                <a:solidFill>
                  <a:schemeClr val="dk1"/>
                </a:solidFill>
              </a:rPr>
              <a:t>vertebrates.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helps Scientists  identify new animals in the environment that look like others that are already classified.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8" name="Google Shape;308;p41"/>
          <p:cNvGraphicFramePr/>
          <p:nvPr/>
        </p:nvGraphicFramePr>
        <p:xfrm>
          <a:off x="6861900" y="61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you were a Scientist and you found this animal.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group might this animal belong to?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Coatis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35753" r="0" t="5168"/>
          <a:stretch/>
        </p:blipFill>
        <p:spPr>
          <a:xfrm>
            <a:off x="3333375" y="767450"/>
            <a:ext cx="3325900" cy="38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675" y="2432625"/>
            <a:ext cx="1889153" cy="25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316" name="Google Shape;316;p42"/>
          <p:cNvSpPr txBox="1"/>
          <p:nvPr>
            <p:ph idx="2" type="body"/>
          </p:nvPr>
        </p:nvSpPr>
        <p:spPr>
          <a:xfrm>
            <a:off x="552550" y="767450"/>
            <a:ext cx="61737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Vertebrates</a:t>
            </a:r>
            <a:r>
              <a:rPr lang="en-GB" sz="1200">
                <a:solidFill>
                  <a:schemeClr val="dk1"/>
                </a:solidFill>
              </a:rPr>
              <a:t> are animals that have a skeleton and a backbone on the inside of their body. Vertebrates are classified into five different groups based on what covers their skeleton. </a:t>
            </a:r>
            <a:endParaRPr sz="1200"/>
          </a:p>
        </p:txBody>
      </p:sp>
      <p:graphicFrame>
        <p:nvGraphicFramePr>
          <p:cNvPr id="317" name="Google Shape;317;p42"/>
          <p:cNvGraphicFramePr/>
          <p:nvPr/>
        </p:nvGraphicFramePr>
        <p:xfrm>
          <a:off x="6928125" y="76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2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the animal below a vertebrate?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8" name="Google Shape;318;p42"/>
          <p:cNvGraphicFramePr/>
          <p:nvPr/>
        </p:nvGraphicFramePr>
        <p:xfrm>
          <a:off x="616275" y="15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752275"/>
                <a:gridCol w="1196900"/>
                <a:gridCol w="3231925"/>
              </a:tblGrid>
              <a:tr h="41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Group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 examples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70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Wings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Beak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Birds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Emus, parrots, magpies and galahs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Hair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Mammary glands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Lions, dogs, bears, humans and whales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scales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 shell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Crocodiles, turtles and snakes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Soft skin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Amphibians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Frogs, toads and salamanders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Boney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Fish and Rays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Shark, goldfish, stingrays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151" y="2090725"/>
            <a:ext cx="2097399" cy="1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 not delete this slide.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b="1" lang="en-GB"/>
              <a:t>prompt box</a:t>
            </a:r>
            <a:r>
              <a:rPr lang="en-GB"/>
              <a:t> you need and insert it into your slides.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3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/>
              </a:tblGrid>
              <a:tr h="17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/>
              </a:tblGrid>
              <a:tr h="17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2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8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30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3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/>
              </a:tblGrid>
              <a:tr h="17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</a:t>
                      </a: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778" y="77175"/>
            <a:ext cx="2109972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We will identify observable features of vertebrates.</a:t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519425" y="704025"/>
            <a:ext cx="6807000" cy="4407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Classify the following animals with the observable features below.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7" name="Google Shape;327;p43"/>
          <p:cNvGraphicFramePr/>
          <p:nvPr/>
        </p:nvGraphicFramePr>
        <p:xfrm>
          <a:off x="449225" y="123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658150"/>
                <a:gridCol w="1120550"/>
                <a:gridCol w="1622725"/>
              </a:tblGrid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Group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Vertebrates with this feature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Wings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Beak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Birds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Hair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Mammary glands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scales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 shell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Soft skin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Amphibians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Boney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Fish and Rays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710" y="4249600"/>
            <a:ext cx="1622515" cy="7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200" y="3594080"/>
            <a:ext cx="821550" cy="144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237" y="1546861"/>
            <a:ext cx="1251925" cy="62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 rotWithShape="1">
          <a:blip r:embed="rId7">
            <a:alphaModFix/>
          </a:blip>
          <a:srcRect b="0" l="0" r="8617" t="0"/>
          <a:stretch/>
        </p:blipFill>
        <p:spPr>
          <a:xfrm>
            <a:off x="5164300" y="1498688"/>
            <a:ext cx="1251934" cy="12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5624" y="2415788"/>
            <a:ext cx="1121126" cy="106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5012" y="3040500"/>
            <a:ext cx="1530513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7275" y="3594075"/>
            <a:ext cx="1121125" cy="14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8150" y="2578125"/>
            <a:ext cx="1251925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 rotWithShape="1">
          <a:blip r:embed="rId12">
            <a:alphaModFix/>
          </a:blip>
          <a:srcRect b="5629" l="8530" r="2887" t="2391"/>
          <a:stretch/>
        </p:blipFill>
        <p:spPr>
          <a:xfrm>
            <a:off x="7654996" y="1144700"/>
            <a:ext cx="1289304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5164300" y="177950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5164300" y="294150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5164300" y="4144625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6555525" y="1422088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6555525" y="239775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6860538" y="3660225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7522325" y="510975"/>
            <a:ext cx="466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7772800" y="114470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912700" y="294150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7912700" y="3686900"/>
            <a:ext cx="363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We will define an vertebrate.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We will list observable features of different vertebrates.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give observable features to classify vertebrates. </a:t>
            </a:r>
            <a:endParaRPr/>
          </a:p>
        </p:txBody>
      </p:sp>
      <p:sp>
        <p:nvSpPr>
          <p:cNvPr id="352" name="Google Shape;352;p44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900">
                <a:solidFill>
                  <a:srgbClr val="FFFFFF"/>
                </a:solidFill>
              </a:rPr>
              <a:t>We will identify observable features of vertebrates</a:t>
            </a:r>
            <a:endParaRPr sz="3900"/>
          </a:p>
        </p:txBody>
      </p:sp>
      <p:graphicFrame>
        <p:nvGraphicFramePr>
          <p:cNvPr id="353" name="Google Shape;353;p44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71275" y="187375"/>
            <a:ext cx="80022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Match the observable features to the invertebrates below.</a:t>
            </a:r>
            <a:endParaRPr sz="2200"/>
          </a:p>
        </p:txBody>
      </p:sp>
      <p:pic>
        <p:nvPicPr>
          <p:cNvPr descr="Image result for beetle white background"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310" y="1505216"/>
            <a:ext cx="1263639" cy="93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6461" l="3754" r="-1794" t="8177"/>
          <a:stretch/>
        </p:blipFill>
        <p:spPr>
          <a:xfrm>
            <a:off x="4077094" y="1659424"/>
            <a:ext cx="1697009" cy="7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5">
            <a:alphaModFix/>
          </a:blip>
          <a:srcRect b="6006" l="3066" r="4861" t="3117"/>
          <a:stretch/>
        </p:blipFill>
        <p:spPr>
          <a:xfrm>
            <a:off x="4104473" y="3122932"/>
            <a:ext cx="1465200" cy="97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492775" y="1562463"/>
            <a:ext cx="32331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entury Gothic"/>
                <a:ea typeface="Century Gothic"/>
                <a:cs typeface="Century Gothic"/>
                <a:sym typeface="Century Gothic"/>
              </a:rPr>
              <a:t>Observable features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Exoskeleton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Shell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Antennae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Soft body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Tentacles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726016" y="1126491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A: Hermit crab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906865" y="2634658"/>
            <a:ext cx="18039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B: Cockroach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968446" y="1126491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D: Beatle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404134" y="4040048"/>
            <a:ext cx="2061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C: Worm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322261" y="2569197"/>
            <a:ext cx="144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E: Jellyfish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100" y="2990700"/>
            <a:ext cx="964050" cy="1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5639" y="4461543"/>
            <a:ext cx="1465212" cy="53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ORGANISM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LIVING THING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CHARACTERISTICS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FEATURES OR QUALITIES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OFFSPRING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0B5394"/>
                </a:solidFill>
              </a:rPr>
              <a:t>CHILDREN OR YOUNG OF AN ORGANISM</a:t>
            </a:r>
            <a:endParaRPr sz="33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REPRODUCE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MAKE OFFSPRING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CLASSIFICATION SYSTEM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300">
                <a:solidFill>
                  <a:srgbClr val="0B5394"/>
                </a:solidFill>
              </a:rPr>
              <a:t>GROUPS WITH SIMILAR CHARACTERISTICS</a:t>
            </a:r>
            <a:endParaRPr sz="33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709450" y="566200"/>
            <a:ext cx="7012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</a:rPr>
              <a:t>Fill in the missing definition of variable below </a:t>
            </a:r>
            <a:endParaRPr sz="2200"/>
          </a:p>
        </p:txBody>
      </p:sp>
      <p:graphicFrame>
        <p:nvGraphicFramePr>
          <p:cNvPr id="200" name="Google Shape;200;p32"/>
          <p:cNvGraphicFramePr/>
          <p:nvPr/>
        </p:nvGraphicFramePr>
        <p:xfrm>
          <a:off x="555925" y="15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723725"/>
                <a:gridCol w="576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Type of Variable</a:t>
                      </a:r>
                      <a:endParaRPr b="1"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b="1"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Independent </a:t>
                      </a: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Variable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Dependent 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Variable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Control 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Variables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7512FB0-E8EA-497E-AA21-3DD70B66725B}"/>
</file>

<file path=customXml/itemProps2.xml><?xml version="1.0" encoding="utf-8"?>
<ds:datastoreItem xmlns:ds="http://schemas.openxmlformats.org/officeDocument/2006/customXml" ds:itemID="{F71BF8E6-B9E1-4D1B-9C75-107997717944}"/>
</file>

<file path=customXml/itemProps3.xml><?xml version="1.0" encoding="utf-8"?>
<ds:datastoreItem xmlns:ds="http://schemas.openxmlformats.org/officeDocument/2006/customXml" ds:itemID="{3C7F38B1-B5D3-4FA8-9764-732E8B03083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42700.0000000000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